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  <p:sldMasterId id="2147483708" r:id="rId2"/>
  </p:sldMasterIdLst>
  <p:notesMasterIdLst>
    <p:notesMasterId r:id="rId52"/>
  </p:notesMasterIdLst>
  <p:sldIdLst>
    <p:sldId id="383" r:id="rId3"/>
    <p:sldId id="384" r:id="rId4"/>
    <p:sldId id="385" r:id="rId5"/>
    <p:sldId id="392" r:id="rId6"/>
    <p:sldId id="393" r:id="rId7"/>
    <p:sldId id="394" r:id="rId8"/>
    <p:sldId id="426" r:id="rId9"/>
    <p:sldId id="427" r:id="rId10"/>
    <p:sldId id="428" r:id="rId11"/>
    <p:sldId id="429" r:id="rId12"/>
    <p:sldId id="386" r:id="rId13"/>
    <p:sldId id="377" r:id="rId14"/>
    <p:sldId id="378" r:id="rId15"/>
    <p:sldId id="379" r:id="rId16"/>
    <p:sldId id="395" r:id="rId17"/>
    <p:sldId id="396" r:id="rId18"/>
    <p:sldId id="397" r:id="rId19"/>
    <p:sldId id="430" r:id="rId20"/>
    <p:sldId id="431" r:id="rId21"/>
    <p:sldId id="432" r:id="rId22"/>
    <p:sldId id="381" r:id="rId23"/>
    <p:sldId id="387" r:id="rId24"/>
    <p:sldId id="388" r:id="rId25"/>
    <p:sldId id="389" r:id="rId26"/>
    <p:sldId id="403" r:id="rId27"/>
    <p:sldId id="398" r:id="rId28"/>
    <p:sldId id="391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8" r:id="rId38"/>
    <p:sldId id="419" r:id="rId39"/>
    <p:sldId id="420" r:id="rId40"/>
    <p:sldId id="421" r:id="rId41"/>
    <p:sldId id="412" r:id="rId42"/>
    <p:sldId id="413" r:id="rId43"/>
    <p:sldId id="414" r:id="rId44"/>
    <p:sldId id="415" r:id="rId45"/>
    <p:sldId id="416" r:id="rId46"/>
    <p:sldId id="417" r:id="rId47"/>
    <p:sldId id="422" r:id="rId48"/>
    <p:sldId id="423" r:id="rId49"/>
    <p:sldId id="424" r:id="rId50"/>
    <p:sldId id="42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33CC"/>
    <a:srgbClr val="800000"/>
    <a:srgbClr val="008000"/>
    <a:srgbClr val="FCD4D4"/>
    <a:srgbClr val="E1F2F3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523" autoAdjust="0"/>
    <p:restoredTop sz="88785" autoAdjust="0"/>
  </p:normalViewPr>
  <p:slideViewPr>
    <p:cSldViewPr>
      <p:cViewPr varScale="1">
        <p:scale>
          <a:sx n="69" d="100"/>
          <a:sy n="69" d="100"/>
        </p:scale>
        <p:origin x="-161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1CAB84F-B75A-4984-8F3C-AF33274BE4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81812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80F6-D8F9-4861-A47D-FB5C54C59CB3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7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6BA6-EDF0-41F8-A44F-28D36A9FF955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4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9962-6CD1-4735-8959-BF829C68AEB8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09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555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555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555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555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37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3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37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3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2033"/>
            <a:ext cx="7886700" cy="859516"/>
          </a:xfrm>
        </p:spPr>
        <p:txBody>
          <a:bodyPr/>
          <a:lstStyle>
            <a:lvl1pPr algn="ctr">
              <a:defRPr>
                <a:solidFill>
                  <a:srgbClr val="0033CC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6479"/>
            <a:ext cx="7886700" cy="4960484"/>
          </a:xfrm>
        </p:spPr>
        <p:txBody>
          <a:bodyPr/>
          <a:lstStyle>
            <a:lvl2pPr marL="514350" indent="-171450">
              <a:buFont typeface="Calibri" panose="020F0502020204030204" pitchFamily="34" charset="0"/>
              <a:buChar char="ꟷ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078F-E661-48DF-8D03-D0A50507C023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04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300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300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300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300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9302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930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930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3CF-EEE8-42B3-B379-29CA3A9AD32E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690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CBB-8DC2-4B02-880A-5B1B61C50280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15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60FF-FF94-4CBA-8E0A-430FBA53ACAB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3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83A8-167A-4325-AC58-C125C20F04E5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066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2FF-3C94-4AD5-ADB2-25FC35199BC0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8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118A-8C73-4274-903B-9E0E12B37512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46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F233-675C-4E2D-ADE1-062026707D88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2240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5D0C5-1A3B-4AF9-B1AF-82EC1777D8DE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246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B099-D8CB-4603-B933-8D2B27420331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083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F949-74B6-4108-8BF4-F11AB8FB4A07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771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ABA2-14F6-4CC3-9DAC-BBBB0D99BD97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55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C58A-6D66-4D15-BB59-04E72387B4C0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3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9C363-00E5-4873-92AC-6FCDF94FB804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7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00710-5570-4B4A-AE9F-426CB1D545EA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2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DCFBE-BA8E-42DA-94C4-303826948E42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2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F559-AD7B-4E56-ABF5-FF34E2DBC8A2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9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64ED-635C-40CA-8BE7-BE2C04A36912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0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CA45-0C1D-4CDA-AED5-977A475009FE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7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8349D-D56D-48A9-A584-3FF7CB447BAA}" type="datetime1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6692348"/>
            <a:ext cx="9144001" cy="165652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defRPr>
            </a:lvl9pPr>
          </a:lstStyle>
          <a:p>
            <a:endParaRPr lang="en-US" kern="0" dirty="0"/>
          </a:p>
        </p:txBody>
      </p:sp>
      <p:sp>
        <p:nvSpPr>
          <p:cNvPr id="9" name="Slide Number Placeholder 3"/>
          <p:cNvSpPr txBox="1">
            <a:spLocks noGrp="1"/>
          </p:cNvSpPr>
          <p:nvPr userDrawn="1"/>
        </p:nvSpPr>
        <p:spPr bwMode="auto">
          <a:xfrm>
            <a:off x="8305800" y="6262916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fld id="{F7051C5F-0994-4C42-8BDD-F9DE4AC27786}" type="slidenum">
              <a:rPr lang="en-US" altLang="en-US" sz="1200">
                <a:solidFill>
                  <a:srgbClr val="424242"/>
                </a:solidFill>
                <a:latin typeface="+mn-lt"/>
              </a:rPr>
              <a:pPr eaLnBrk="1" hangingPunct="1">
                <a:spcBef>
                  <a:spcPts val="500"/>
                </a:spcBef>
              </a:pPr>
              <a:t>‹#›</a:t>
            </a:fld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376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14700"/>
            <a:ext cx="7886700" cy="89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118507"/>
            <a:ext cx="7886700" cy="506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797AAD-96CD-4A47-B0D1-61BA85EB678F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F71B0-1015-4D31-8384-23A63624B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3CC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371600"/>
          <a:ext cx="7677150" cy="40386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2813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958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13445">
                <a:tc>
                  <a:txBody>
                    <a:bodyPr/>
                    <a:lstStyle/>
                    <a:p>
                      <a:r>
                        <a:rPr lang="en-US" sz="2400" b="0" dirty="0"/>
                        <a:t>Intent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Allow an object to alter its behavior when its internal state changes. The object will appear to change its class.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5155">
                <a:tc>
                  <a:txBody>
                    <a:bodyPr/>
                    <a:lstStyle/>
                    <a:p>
                      <a:r>
                        <a:rPr lang="en-US" sz="2400" b="0" dirty="0"/>
                        <a:t>Problem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monolithic object's behavior is a function of its state, and it must change its behavior at run-time depending on that state.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3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799"/>
            <a:ext cx="3810000" cy="625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01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Localizes the state specific behavior</a:t>
            </a:r>
          </a:p>
          <a:p>
            <a:endParaRPr lang="en-US" dirty="0"/>
          </a:p>
          <a:p>
            <a:r>
              <a:rPr lang="en-US" dirty="0" smtClean="0"/>
              <a:t>Makes state transitions explicit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Strategy</a:t>
            </a:r>
            <a:endParaRPr lang="en-US" dirty="0"/>
          </a:p>
        </p:txBody>
      </p:sp>
      <p:pic>
        <p:nvPicPr>
          <p:cNvPr id="15362" name="Picture 2" descr="http://www.informit.com/content/images/exc01_9780133799118/elementLinks/th05fig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176580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0" y="1384518"/>
            <a:ext cx="187583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300"/>
                </a:solidFill>
              </a:rPr>
              <a:t>Quick sort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300"/>
                </a:solidFill>
              </a:rPr>
              <a:t>Merge sort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300"/>
                </a:solidFill>
              </a:rPr>
              <a:t>Insertion sort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300"/>
                </a:solidFill>
              </a:rPr>
              <a:t>Bubble sort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300"/>
                </a:solidFill>
              </a:rPr>
              <a:t>Radix sort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300"/>
                </a:solidFill>
              </a:rPr>
              <a:t>Heap sort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300"/>
                </a:solidFill>
              </a:rPr>
              <a:t>Bucket sort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300"/>
                </a:solidFill>
              </a:rPr>
              <a:t>..</a:t>
            </a:r>
            <a:endParaRPr lang="en-US" sz="20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Strategy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966615"/>
              </p:ext>
            </p:extLst>
          </p:nvPr>
        </p:nvGraphicFramePr>
        <p:xfrm>
          <a:off x="628650" y="1371600"/>
          <a:ext cx="7677150" cy="40386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2813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958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13445">
                <a:tc>
                  <a:txBody>
                    <a:bodyPr/>
                    <a:lstStyle/>
                    <a:p>
                      <a:r>
                        <a:rPr lang="en-US" sz="2400" b="0" dirty="0"/>
                        <a:t>Intent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Define a family of algorithms, encapsulate each one, and make them interchangeable. Strategy lets the algorithm vary independently from the clients that use it.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5155">
                <a:tc>
                  <a:txBody>
                    <a:bodyPr/>
                    <a:lstStyle/>
                    <a:p>
                      <a:r>
                        <a:rPr lang="en-US" sz="2400" b="0" dirty="0"/>
                        <a:t>Problem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Capture the abstraction in an interface, bury implementation details in derived classes.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14340" name="Picture 4" descr="Strategy sch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066800"/>
            <a:ext cx="69723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5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"/>
            <a:ext cx="71596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4924425"/>
            <a:ext cx="633869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28600"/>
            <a:ext cx="5333999" cy="629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515112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3847" y="3124200"/>
            <a:ext cx="821155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785813"/>
            <a:ext cx="8877300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161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7"/>
            <a:ext cx="4991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23" y="0"/>
            <a:ext cx="52292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7897"/>
            <a:ext cx="4924425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92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16390" name="Picture 6" descr="http://www.php5dp.com/wp-content/uploads/2013/08/stat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6705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66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4296"/>
            <a:ext cx="6616700" cy="64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279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Families of related algorithms</a:t>
            </a:r>
          </a:p>
          <a:p>
            <a:endParaRPr lang="en-US" dirty="0" smtClean="0"/>
          </a:p>
          <a:p>
            <a:r>
              <a:rPr lang="en-US" dirty="0" smtClean="0"/>
              <a:t>Eliminate conditional statements</a:t>
            </a:r>
          </a:p>
          <a:p>
            <a:endParaRPr lang="en-US" dirty="0"/>
          </a:p>
          <a:p>
            <a:r>
              <a:rPr lang="en-US" dirty="0" smtClean="0"/>
              <a:t>Client must be aware of different strategies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Observer</a:t>
            </a:r>
            <a:endParaRPr lang="en-US" dirty="0"/>
          </a:p>
        </p:txBody>
      </p:sp>
      <p:pic>
        <p:nvPicPr>
          <p:cNvPr id="21506" name="Picture 2" descr="http://www.codeproject.com/KB/ajax/AJAX_MVC/MV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r="2037" b="1755"/>
          <a:stretch/>
        </p:blipFill>
        <p:spPr bwMode="auto">
          <a:xfrm>
            <a:off x="1523999" y="1219200"/>
            <a:ext cx="601980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Observer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789509"/>
              </p:ext>
            </p:extLst>
          </p:nvPr>
        </p:nvGraphicFramePr>
        <p:xfrm>
          <a:off x="628650" y="1371600"/>
          <a:ext cx="7677150" cy="40386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2813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958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13445">
                <a:tc>
                  <a:txBody>
                    <a:bodyPr/>
                    <a:lstStyle/>
                    <a:p>
                      <a:r>
                        <a:rPr lang="en-US" sz="2400" b="0" dirty="0"/>
                        <a:t>Intent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Define a one-to-many dependency between objects so that when one object changes state, all its dependents are notified and updated automatically.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5155">
                <a:tc>
                  <a:txBody>
                    <a:bodyPr/>
                    <a:lstStyle/>
                    <a:p>
                      <a:r>
                        <a:rPr lang="en-US" sz="2400" b="0" dirty="0"/>
                        <a:t>Problem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Encapsulate the core (or common or engine) components in a Subject abstraction, and the variable (or optional or user interface) components in an Observer hierarchy.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4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20482" name="Picture 2" descr="http://www.bogotobogo.com/DesignPatterns/images/observer/observer_patter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734353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457200"/>
            <a:ext cx="861215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5334000" cy="500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0"/>
            <a:ext cx="339212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775" y="4495800"/>
            <a:ext cx="62960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88398" y="1371600"/>
            <a:ext cx="4979402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Decoupling subject and observer</a:t>
            </a:r>
          </a:p>
          <a:p>
            <a:endParaRPr lang="en-US" dirty="0" smtClean="0"/>
          </a:p>
          <a:p>
            <a:r>
              <a:rPr lang="en-US" dirty="0" smtClean="0"/>
              <a:t>Support broadcast communication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observers, many subjects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8881"/>
            <a:ext cx="8158637" cy="4740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597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449879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85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7410" name="Picture 2" descr="http://programminglarge.com/wp-content/uploads/2012/04/image0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78867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38" y="919072"/>
            <a:ext cx="5884962" cy="57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168026"/>
            <a:ext cx="3200399" cy="75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178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85738"/>
            <a:ext cx="6829425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28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295400"/>
            <a:ext cx="8393349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00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266"/>
            <a:ext cx="6400800" cy="643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347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461963"/>
            <a:ext cx="9077325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536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25" y="711200"/>
            <a:ext cx="7334350" cy="561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326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471488"/>
            <a:ext cx="8486775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111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61938"/>
            <a:ext cx="5267325" cy="63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14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4171950" cy="632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472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90500"/>
            <a:ext cx="83058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03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8600"/>
            <a:ext cx="7120845" cy="491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2811" y="5314950"/>
            <a:ext cx="5756189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4" y="990600"/>
            <a:ext cx="7200801" cy="559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1524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Mediator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41099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76200"/>
            <a:ext cx="72961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24275"/>
            <a:ext cx="460057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36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57213"/>
            <a:ext cx="7810500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120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7433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3" y="1371600"/>
            <a:ext cx="40671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2046288"/>
            <a:ext cx="5943601" cy="464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898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928688"/>
            <a:ext cx="6524625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038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800100"/>
            <a:ext cx="8458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365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04800"/>
            <a:ext cx="90678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064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6261"/>
            <a:ext cx="6246298" cy="6563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693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1624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87" y="103762"/>
            <a:ext cx="3201413" cy="668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3719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199"/>
            <a:ext cx="3124200" cy="643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990600"/>
            <a:ext cx="459105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04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8041" y="152399"/>
            <a:ext cx="6288159" cy="297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3999" y="3600450"/>
            <a:ext cx="619498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399"/>
            <a:ext cx="3429000" cy="32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6495" y="3429000"/>
            <a:ext cx="528510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928688"/>
            <a:ext cx="729615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4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66198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03634"/>
            <a:ext cx="5105400" cy="583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76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3810000" cy="563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2690"/>
            <a:ext cx="2724150" cy="55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7999350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2-Lifecyc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Lecture2-Lifecycle</Template>
  <TotalTime>8431</TotalTime>
  <Words>218</Words>
  <Application>Microsoft Office PowerPoint</Application>
  <PresentationFormat>On-screen Show (4:3)</PresentationFormat>
  <Paragraphs>51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Lecture2-Lifecycle</vt:lpstr>
      <vt:lpstr>HDOfficeLightV0</vt:lpstr>
      <vt:lpstr>State</vt:lpstr>
      <vt:lpstr>Solution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Consequences</vt:lpstr>
      <vt:lpstr>Motivation: Strategy</vt:lpstr>
      <vt:lpstr>Strategy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Consequences</vt:lpstr>
      <vt:lpstr>Motivation: Observer</vt:lpstr>
      <vt:lpstr>Observer</vt:lpstr>
      <vt:lpstr>Solution</vt:lpstr>
      <vt:lpstr>PowerPoint Presentation</vt:lpstr>
      <vt:lpstr>PowerPoint Presentation</vt:lpstr>
      <vt:lpstr>Consequences</vt:lpstr>
      <vt:lpstr>Many observers, many subjects</vt:lpstr>
      <vt:lpstr>PowerPoint Presentation</vt:lpstr>
      <vt:lpstr>PowerPoint Presentation</vt:lpstr>
      <vt:lpstr>PowerPoint Presentation</vt:lpstr>
      <vt:lpstr>Chain of Responsibility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CS435</dc:title>
  <dc:creator>Amiangshu Bosu; Marty Stepp</dc:creator>
  <cp:keywords/>
  <dc:description>Amiangshu Bosu, SIU Carbondale</dc:description>
  <cp:lastModifiedBy>Windows User</cp:lastModifiedBy>
  <cp:revision>1040</cp:revision>
  <dcterms:created xsi:type="dcterms:W3CDTF">2008-06-28T20:57:21Z</dcterms:created>
  <dcterms:modified xsi:type="dcterms:W3CDTF">2019-05-03T13:47:29Z</dcterms:modified>
</cp:coreProperties>
</file>